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6CF41-DEEA-9111-C4B8-914BA5E8C2CB}" v="5" dt="2025-02-19T15:08:05.563"/>
    <p1510:client id="{70DC4745-AF89-8B1D-834A-CC5793755D95}" v="1991" dt="2025-02-17T16:54:38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44B5-A94B-4E28-8334-BD8B16D59027}" type="datetimeFigureOut">
              <a:t>2/24/2025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5F44-F48C-43F1-8836-AC79286F633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0DFAF-5D51-4DB7-BD53-548DD7BC0E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 lago y una montaña de arena&#10;&#10;El contenido generado por inteligencia artificial puede ser incorrecto.">
            <a:extLst>
              <a:ext uri="{FF2B5EF4-FFF2-40B4-BE49-F238E27FC236}">
                <a16:creationId xmlns:a16="http://schemas.microsoft.com/office/drawing/2014/main" id="{AEDD83DD-CA08-4B9A-CF7F-93CDAF46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 t="7761" b="7761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F66AE3-C1D2-A70E-575E-F425A72638CF}"/>
              </a:ext>
            </a:extLst>
          </p:cNvPr>
          <p:cNvSpPr txBox="1"/>
          <p:nvPr/>
        </p:nvSpPr>
        <p:spPr>
          <a:xfrm>
            <a:off x="1246311" y="1194896"/>
            <a:ext cx="97155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SAN SEBASTIAN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CULINARY ESCAPE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0E7EA1-A22E-A038-31BD-B0B1654FF0BF}"/>
              </a:ext>
            </a:extLst>
          </p:cNvPr>
          <p:cNvSpPr txBox="1"/>
          <p:nvPr/>
        </p:nvSpPr>
        <p:spPr>
          <a:xfrm>
            <a:off x="1527048" y="4599432"/>
            <a:ext cx="9144000" cy="122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</a:rPr>
              <a:t>3 NIGHTS INCENTIVE PROGRAM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A073BF-085F-BE0B-E4AE-6C21E961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48" r="16048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Imagen 5" descr="Una ensalada en un restaurante&#10;&#10;El contenido generado por inteligencia artificial puede ser incorrecto.">
            <a:extLst>
              <a:ext uri="{FF2B5EF4-FFF2-40B4-BE49-F238E27FC236}">
                <a16:creationId xmlns:a16="http://schemas.microsoft.com/office/drawing/2014/main" id="{D8330351-7F23-1418-AFCB-0C2D1856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00" b="8700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 descr="Un muelle de madera al lado de un edificio&#10;&#10;El contenido generado por inteligencia artificial puede ser incorrecto.">
            <a:extLst>
              <a:ext uri="{FF2B5EF4-FFF2-40B4-BE49-F238E27FC236}">
                <a16:creationId xmlns:a16="http://schemas.microsoft.com/office/drawing/2014/main" id="{3D356564-8E39-BE8B-D101-57C1E08FC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95" b="10395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949AC-3747-C362-F0F4-3A8252F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7" y="709613"/>
            <a:ext cx="6232025" cy="1397000"/>
          </a:xfrm>
        </p:spPr>
        <p:txBody>
          <a:bodyPr>
            <a:normAutofit/>
          </a:bodyPr>
          <a:lstStyle/>
          <a:p>
            <a:r>
              <a:rPr lang="es-ES" sz="3400" dirty="0"/>
              <a:t>DAY 1: </a:t>
            </a:r>
            <a:br>
              <a:rPr lang="es-ES" sz="3400" dirty="0">
                <a:ea typeface="+mj-lt"/>
                <a:cs typeface="+mj-lt"/>
              </a:rPr>
            </a:br>
            <a:r>
              <a:rPr lang="es-ES" sz="2400" dirty="0" err="1">
                <a:ea typeface="+mj-lt"/>
                <a:cs typeface="+mj-lt"/>
              </a:rPr>
              <a:t>Arrival</a:t>
            </a:r>
            <a:r>
              <a:rPr lang="es-ES" sz="2400" dirty="0">
                <a:ea typeface="+mj-lt"/>
                <a:cs typeface="+mj-lt"/>
              </a:rPr>
              <a:t> &amp; </a:t>
            </a:r>
            <a:r>
              <a:rPr lang="es-ES" sz="2400" dirty="0" err="1">
                <a:ea typeface="+mj-lt"/>
                <a:cs typeface="+mj-lt"/>
              </a:rPr>
              <a:t>Gastronomic</a:t>
            </a:r>
            <a:r>
              <a:rPr lang="es-ES" sz="2400" dirty="0">
                <a:ea typeface="+mj-lt"/>
                <a:cs typeface="+mj-lt"/>
              </a:rPr>
              <a:t> </a:t>
            </a:r>
            <a:r>
              <a:rPr lang="es-ES" sz="2400" dirty="0" err="1">
                <a:ea typeface="+mj-lt"/>
                <a:cs typeface="+mj-lt"/>
              </a:rPr>
              <a:t>Welcome</a:t>
            </a:r>
            <a:r>
              <a:rPr lang="es-ES" sz="2400" dirty="0"/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5E569-EFAD-D9F7-77A6-9613E17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dirty="0" err="1">
                <a:ea typeface="+mn-lt"/>
                <a:cs typeface="+mn-lt"/>
              </a:rPr>
              <a:t>Arrival</a:t>
            </a:r>
            <a:r>
              <a:rPr lang="es-ES" sz="1400" dirty="0">
                <a:ea typeface="+mn-lt"/>
                <a:cs typeface="+mn-lt"/>
              </a:rPr>
              <a:t> in San Sebastián &amp; Transfer </a:t>
            </a:r>
            <a:r>
              <a:rPr lang="es-ES" sz="1400" dirty="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your</a:t>
            </a:r>
            <a:r>
              <a:rPr lang="es-ES" sz="1400" dirty="0">
                <a:ea typeface="+mn-lt"/>
                <a:cs typeface="+mn-lt"/>
              </a:rPr>
              <a:t> hotel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sea </a:t>
            </a:r>
            <a:r>
              <a:rPr lang="es-ES" sz="1400" dirty="0" err="1">
                <a:ea typeface="+mn-lt"/>
                <a:cs typeface="+mn-lt"/>
              </a:rPr>
              <a:t>view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where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register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for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check</a:t>
            </a:r>
            <a:r>
              <a:rPr lang="es-ES" sz="1400" dirty="0">
                <a:ea typeface="+mn-lt"/>
                <a:cs typeface="+mn-lt"/>
              </a:rPr>
              <a:t> in and </a:t>
            </a:r>
            <a:r>
              <a:rPr lang="es-ES" sz="1400" dirty="0" err="1">
                <a:ea typeface="+mn-lt"/>
                <a:cs typeface="+mn-lt"/>
              </a:rPr>
              <a:t>leave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luggage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embark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right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away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on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private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walking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pintxos</a:t>
            </a:r>
            <a:r>
              <a:rPr lang="es-ES" sz="1400" b="1" dirty="0">
                <a:ea typeface="+mn-lt"/>
                <a:cs typeface="+mn-lt"/>
              </a:rPr>
              <a:t> tour</a:t>
            </a:r>
            <a:r>
              <a:rPr lang="es-ES" sz="1400" dirty="0">
                <a:ea typeface="+mn-lt"/>
                <a:cs typeface="+mn-lt"/>
              </a:rPr>
              <a:t> in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Old Town 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expert</a:t>
            </a:r>
            <a:r>
              <a:rPr lang="es-ES" sz="1400" dirty="0">
                <a:ea typeface="+mn-lt"/>
                <a:cs typeface="+mn-lt"/>
              </a:rPr>
              <a:t> local guides</a:t>
            </a:r>
            <a:endParaRPr lang="es-ES" sz="1400" dirty="0">
              <a:ea typeface="+mj-ea"/>
              <a:cs typeface="+mj-cs"/>
            </a:endParaRPr>
          </a:p>
          <a:p>
            <a:r>
              <a:rPr lang="es-ES" sz="1400" dirty="0" err="1">
                <a:latin typeface="Aptos"/>
                <a:ea typeface="+mj-ea"/>
                <a:cs typeface="+mj-cs"/>
              </a:rPr>
              <a:t>Mid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afternoon</a:t>
            </a:r>
            <a:r>
              <a:rPr lang="es-ES" sz="1400" dirty="0">
                <a:latin typeface="Aptos"/>
                <a:ea typeface="+mj-ea"/>
                <a:cs typeface="+mj-cs"/>
              </a:rPr>
              <a:t>, </a:t>
            </a:r>
            <a:r>
              <a:rPr lang="es-ES" sz="1400" dirty="0" err="1">
                <a:latin typeface="Aptos"/>
                <a:ea typeface="+mj-ea"/>
                <a:cs typeface="+mj-cs"/>
              </a:rPr>
              <a:t>we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get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some</a:t>
            </a:r>
            <a:r>
              <a:rPr lang="es-ES" sz="1400" dirty="0">
                <a:latin typeface="Aptos"/>
                <a:ea typeface="+mj-ea"/>
                <a:cs typeface="+mj-cs"/>
              </a:rPr>
              <a:t> free time </a:t>
            </a:r>
            <a:r>
              <a:rPr lang="es-ES" sz="1400" dirty="0" err="1">
                <a:latin typeface="Aptos"/>
                <a:ea typeface="+mj-ea"/>
                <a:cs typeface="+mj-cs"/>
              </a:rPr>
              <a:t>to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settle</a:t>
            </a:r>
            <a:r>
              <a:rPr lang="es-ES" sz="1400" dirty="0">
                <a:latin typeface="Aptos"/>
                <a:ea typeface="+mj-ea"/>
                <a:cs typeface="+mj-cs"/>
              </a:rPr>
              <a:t> at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hotel, </a:t>
            </a:r>
            <a:r>
              <a:rPr lang="es-ES" sz="1400" dirty="0" err="1">
                <a:latin typeface="Aptos"/>
                <a:ea typeface="+mj-ea"/>
                <a:cs typeface="+mj-cs"/>
              </a:rPr>
              <a:t>enjoy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its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swiming</a:t>
            </a:r>
            <a:r>
              <a:rPr lang="es-ES" sz="1400" dirty="0">
                <a:latin typeface="Aptos"/>
                <a:ea typeface="+mj-ea"/>
                <a:cs typeface="+mj-cs"/>
              </a:rPr>
              <a:t> pool </a:t>
            </a:r>
            <a:r>
              <a:rPr lang="es-ES" sz="1400" dirty="0" err="1">
                <a:latin typeface="Aptos"/>
                <a:ea typeface="+mj-ea"/>
                <a:cs typeface="+mj-cs"/>
              </a:rPr>
              <a:t>of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season</a:t>
            </a:r>
            <a:r>
              <a:rPr lang="es-ES" sz="1400" dirty="0">
                <a:latin typeface="Aptos"/>
                <a:ea typeface="+mj-ea"/>
                <a:cs typeface="+mj-cs"/>
              </a:rPr>
              <a:t> ir </a:t>
            </a:r>
            <a:r>
              <a:rPr lang="es-ES" sz="1400" dirty="0" err="1">
                <a:latin typeface="Aptos"/>
                <a:ea typeface="+mj-ea"/>
                <a:cs typeface="+mj-cs"/>
              </a:rPr>
              <a:t>right</a:t>
            </a:r>
            <a:r>
              <a:rPr lang="es-ES" sz="1400" dirty="0">
                <a:latin typeface="Aptos"/>
                <a:ea typeface="+mj-ea"/>
                <a:cs typeface="+mj-cs"/>
              </a:rPr>
              <a:t>, </a:t>
            </a:r>
            <a:r>
              <a:rPr lang="es-ES" sz="1400" dirty="0" err="1">
                <a:latin typeface="Aptos"/>
                <a:ea typeface="+mj-ea"/>
                <a:cs typeface="+mj-cs"/>
              </a:rPr>
              <a:t>or</a:t>
            </a:r>
            <a:r>
              <a:rPr lang="es-ES" sz="1400" dirty="0">
                <a:latin typeface="Aptos"/>
                <a:ea typeface="+mj-ea"/>
                <a:cs typeface="+mj-cs"/>
              </a:rPr>
              <a:t> </a:t>
            </a:r>
            <a:r>
              <a:rPr lang="es-ES" sz="1400" dirty="0" err="1">
                <a:latin typeface="Aptos"/>
                <a:ea typeface="+mj-ea"/>
                <a:cs typeface="+mj-cs"/>
              </a:rPr>
              <a:t>unwind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from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trip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with</a:t>
            </a:r>
            <a:r>
              <a:rPr lang="es-ES" sz="1400" dirty="0">
                <a:latin typeface="Aptos"/>
                <a:ea typeface="+mj-ea"/>
                <a:cs typeface="+mj-cs"/>
              </a:rPr>
              <a:t> a </a:t>
            </a:r>
            <a:r>
              <a:rPr lang="es-ES" sz="1400" dirty="0" err="1">
                <a:latin typeface="Aptos"/>
                <a:ea typeface="+mj-ea"/>
                <a:cs typeface="+mj-cs"/>
              </a:rPr>
              <a:t>stroll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through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Bahia</a:t>
            </a:r>
            <a:r>
              <a:rPr lang="es-ES" sz="1400" dirty="0">
                <a:latin typeface="Aptos"/>
                <a:ea typeface="+mj-ea"/>
                <a:cs typeface="+mj-cs"/>
              </a:rPr>
              <a:t> de la concha.</a:t>
            </a:r>
          </a:p>
          <a:p>
            <a:r>
              <a:rPr lang="es-ES" sz="1400" dirty="0" err="1">
                <a:latin typeface="Aptos"/>
                <a:ea typeface="+mj-ea"/>
                <a:cs typeface="+mj-cs"/>
              </a:rPr>
              <a:t>Welcome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dinner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latin typeface="Aptos"/>
                <a:ea typeface="+mj-ea"/>
                <a:cs typeface="+mj-cs"/>
              </a:rPr>
              <a:t> be </a:t>
            </a:r>
            <a:r>
              <a:rPr lang="es-ES" sz="1400" dirty="0" err="1">
                <a:latin typeface="Aptos"/>
                <a:ea typeface="+mj-ea"/>
                <a:cs typeface="+mj-cs"/>
              </a:rPr>
              <a:t>held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by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highest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standards</a:t>
            </a:r>
            <a:r>
              <a:rPr lang="es-ES" sz="1400" dirty="0">
                <a:latin typeface="Aptos"/>
                <a:ea typeface="+mj-ea"/>
                <a:cs typeface="+mj-cs"/>
              </a:rPr>
              <a:t>, </a:t>
            </a:r>
            <a:r>
              <a:rPr lang="es-ES" sz="1400" dirty="0" err="1">
                <a:ea typeface="+mn-lt"/>
                <a:cs typeface="+mn-lt"/>
              </a:rPr>
              <a:t>with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an</a:t>
            </a:r>
            <a:r>
              <a:rPr lang="es-ES" sz="1400" dirty="0">
                <a:ea typeface="+mn-lt"/>
                <a:cs typeface="+mn-lt"/>
              </a:rPr>
              <a:t>  exclusive </a:t>
            </a:r>
            <a:r>
              <a:rPr lang="es-ES" sz="1400" b="1" dirty="0">
                <a:ea typeface="+mn-lt"/>
                <a:cs typeface="+mn-lt"/>
              </a:rPr>
              <a:t>Michelin-</a:t>
            </a:r>
            <a:r>
              <a:rPr lang="es-ES" sz="1400" b="1" dirty="0" err="1">
                <a:ea typeface="+mn-lt"/>
                <a:cs typeface="+mn-lt"/>
              </a:rPr>
              <a:t>starred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dinner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for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world-class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Basque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culinary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experience</a:t>
            </a:r>
            <a:r>
              <a:rPr lang="es-ES" sz="1400" dirty="0">
                <a:ea typeface="+mn-lt"/>
                <a:cs typeface="+mn-lt"/>
              </a:rPr>
              <a:t>.</a:t>
            </a:r>
          </a:p>
          <a:p>
            <a:endParaRPr lang="es-ES" sz="1400" dirty="0">
              <a:latin typeface="Aptos Display"/>
              <a:ea typeface="+mj-ea"/>
              <a:cs typeface="+mj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CB39D4A-E8ED-CBBF-D5F7-4DF01EAFBC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A81C0-14EB-EC54-E360-82D9E380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CC9786-FA04-FEBA-C63F-9B9EB71A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16" r="2041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7D9A3D-BD9B-DC37-62B8-CD10F5FB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70" r="9670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Imagen 3" descr="Un grupo de personas sentadas en un restaurante&#10;&#10;El contenido generado por inteligencia artificial puede ser incorrecto.">
            <a:extLst>
              <a:ext uri="{FF2B5EF4-FFF2-40B4-BE49-F238E27FC236}">
                <a16:creationId xmlns:a16="http://schemas.microsoft.com/office/drawing/2014/main" id="{E017CDD9-AAFC-2D35-5FBC-779A98E4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713" b="1771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7E199-23FA-FEDA-E865-724114AE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5" y="821781"/>
            <a:ext cx="5648618" cy="1385094"/>
          </a:xfrm>
        </p:spPr>
        <p:txBody>
          <a:bodyPr>
            <a:normAutofit/>
          </a:bodyPr>
          <a:lstStyle/>
          <a:p>
            <a:r>
              <a:rPr lang="es-ES" sz="3400" dirty="0"/>
              <a:t>DAY 2: </a:t>
            </a:r>
            <a:br>
              <a:rPr lang="es-ES" sz="3400" dirty="0">
                <a:ea typeface="+mj-lt"/>
                <a:cs typeface="+mj-lt"/>
              </a:rPr>
            </a:br>
            <a:r>
              <a:rPr lang="es-ES" sz="2400" dirty="0" err="1">
                <a:ea typeface="+mj-lt"/>
                <a:cs typeface="+mj-lt"/>
              </a:rPr>
              <a:t>Basque</a:t>
            </a:r>
            <a:r>
              <a:rPr lang="es-ES" sz="2400" dirty="0">
                <a:ea typeface="+mj-lt"/>
                <a:cs typeface="+mj-lt"/>
              </a:rPr>
              <a:t> </a:t>
            </a:r>
            <a:r>
              <a:rPr lang="es-ES" sz="2400" dirty="0" err="1">
                <a:ea typeface="+mj-lt"/>
                <a:cs typeface="+mj-lt"/>
              </a:rPr>
              <a:t>Tradition</a:t>
            </a:r>
            <a:r>
              <a:rPr lang="es-ES" sz="2400" dirty="0">
                <a:ea typeface="+mj-lt"/>
                <a:cs typeface="+mj-lt"/>
              </a:rPr>
              <a:t> – </a:t>
            </a:r>
            <a:r>
              <a:rPr lang="es-ES" sz="2400" dirty="0" err="1">
                <a:ea typeface="+mj-lt"/>
                <a:cs typeface="+mj-lt"/>
              </a:rPr>
              <a:t>Cheese</a:t>
            </a:r>
            <a:r>
              <a:rPr lang="es-ES" sz="2400" dirty="0">
                <a:ea typeface="+mj-lt"/>
                <a:cs typeface="+mj-lt"/>
              </a:rPr>
              <a:t>, </a:t>
            </a:r>
            <a:r>
              <a:rPr lang="es-ES" sz="2400" dirty="0" err="1">
                <a:ea typeface="+mj-lt"/>
                <a:cs typeface="+mj-lt"/>
              </a:rPr>
              <a:t>Wine</a:t>
            </a:r>
            <a:r>
              <a:rPr lang="es-ES" sz="2400" dirty="0">
                <a:ea typeface="+mj-lt"/>
                <a:cs typeface="+mj-lt"/>
              </a:rPr>
              <a:t> &amp; sidrería </a:t>
            </a:r>
            <a:r>
              <a:rPr lang="es-ES" sz="2400" dirty="0" err="1">
                <a:ea typeface="+mj-lt"/>
                <a:cs typeface="+mj-lt"/>
              </a:rPr>
              <a:t>experience</a:t>
            </a:r>
            <a:endParaRPr lang="es-ES" sz="240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BC0F4-0417-F5B0-50E3-1359CF0E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35" y="2635465"/>
            <a:ext cx="4964091" cy="3875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dirty="0">
                <a:ea typeface="+mn-lt"/>
                <a:cs typeface="+mn-lt"/>
              </a:rPr>
              <a:t>After </a:t>
            </a:r>
            <a:r>
              <a:rPr lang="es-ES" sz="1400" dirty="0" err="1">
                <a:ea typeface="+mn-lt"/>
                <a:cs typeface="+mn-lt"/>
              </a:rPr>
              <a:t>breakfast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travel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two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hours</a:t>
            </a:r>
            <a:r>
              <a:rPr lang="es-ES" sz="1400" dirty="0">
                <a:ea typeface="+mn-lt"/>
                <a:cs typeface="+mn-lt"/>
              </a:rPr>
              <a:t> </a:t>
            </a:r>
            <a:r>
              <a:rPr lang="es-ES" sz="1400" dirty="0" err="1">
                <a:ea typeface="+mn-lt"/>
                <a:cs typeface="+mn-lt"/>
              </a:rPr>
              <a:t>through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through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Basque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countryside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reach</a:t>
            </a:r>
            <a:r>
              <a:rPr lang="es-ES" sz="1400" dirty="0">
                <a:ea typeface="+mn-lt"/>
                <a:cs typeface="+mn-lt"/>
              </a:rPr>
              <a:t> Segura </a:t>
            </a:r>
            <a:r>
              <a:rPr lang="es-ES" sz="1400" dirty="0" err="1">
                <a:ea typeface="+mn-lt"/>
                <a:cs typeface="+mn-lt"/>
              </a:rPr>
              <a:t>village</a:t>
            </a:r>
            <a:r>
              <a:rPr lang="es-ES" sz="1400" dirty="0">
                <a:ea typeface="+mn-lt"/>
                <a:cs typeface="+mn-lt"/>
              </a:rPr>
              <a:t>, in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Goierri </a:t>
            </a:r>
            <a:r>
              <a:rPr lang="es-ES" sz="1400" dirty="0" err="1">
                <a:ea typeface="+mn-lt"/>
                <a:cs typeface="+mn-lt"/>
              </a:rPr>
              <a:t>region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for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unique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dirty="0" err="1">
                <a:ea typeface="+mn-lt"/>
                <a:cs typeface="+mn-lt"/>
              </a:rPr>
              <a:t>authentic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visit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to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traditional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Basque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cheese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factory</a:t>
            </a:r>
            <a:r>
              <a:rPr lang="es-ES" sz="1400" dirty="0">
                <a:ea typeface="+mn-lt"/>
                <a:cs typeface="+mn-lt"/>
              </a:rPr>
              <a:t>.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learn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about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history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dirty="0" err="1">
                <a:ea typeface="+mn-lt"/>
                <a:cs typeface="+mn-lt"/>
              </a:rPr>
              <a:t>process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making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>
                <a:ea typeface="+mn-lt"/>
                <a:cs typeface="+mn-lt"/>
              </a:rPr>
              <a:t>Idiazabal </a:t>
            </a:r>
            <a:r>
              <a:rPr lang="es-ES" sz="1400" b="1" dirty="0" err="1">
                <a:ea typeface="+mn-lt"/>
                <a:cs typeface="+mn-lt"/>
              </a:rPr>
              <a:t>cheese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dirty="0">
                <a:ea typeface="+mn-lt"/>
                <a:cs typeface="+mn-lt"/>
              </a:rPr>
              <a:t>, taste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freshly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made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cheese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dirty="0" err="1">
                <a:ea typeface="+mn-lt"/>
                <a:cs typeface="+mn-lt"/>
              </a:rPr>
              <a:t>get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an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understanding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local </a:t>
            </a:r>
            <a:r>
              <a:rPr lang="es-ES" sz="1400" dirty="0" err="1">
                <a:ea typeface="+mn-lt"/>
                <a:cs typeface="+mn-lt"/>
              </a:rPr>
              <a:t>Basque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agricultural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traditions</a:t>
            </a:r>
            <a:r>
              <a:rPr lang="es-ES" sz="1400" dirty="0">
                <a:ea typeface="+mn-lt"/>
                <a:cs typeface="+mn-lt"/>
              </a:rPr>
              <a:t> </a:t>
            </a:r>
          </a:p>
          <a:p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next</a:t>
            </a:r>
            <a:r>
              <a:rPr lang="es-ES" sz="1400" dirty="0"/>
              <a:t> stop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our</a:t>
            </a:r>
            <a:r>
              <a:rPr lang="es-ES" sz="1400" dirty="0"/>
              <a:t> </a:t>
            </a:r>
            <a:r>
              <a:rPr lang="es-ES" sz="1400" dirty="0" err="1"/>
              <a:t>way</a:t>
            </a:r>
            <a:r>
              <a:rPr lang="es-ES" sz="1400" dirty="0"/>
              <a:t> back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coast</a:t>
            </a:r>
            <a:r>
              <a:rPr lang="es-ES" sz="1400" dirty="0"/>
              <a:t> </a:t>
            </a:r>
            <a:r>
              <a:rPr lang="es-ES" sz="1400" dirty="0" err="1"/>
              <a:t>will</a:t>
            </a:r>
            <a:r>
              <a:rPr lang="es-ES" sz="1400" dirty="0"/>
              <a:t> be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discover</a:t>
            </a:r>
            <a:r>
              <a:rPr lang="es-ES" sz="1400" dirty="0"/>
              <a:t> </a:t>
            </a:r>
            <a:r>
              <a:rPr lang="es-ES" sz="1400" dirty="0" err="1"/>
              <a:t>another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Basque</a:t>
            </a:r>
            <a:r>
              <a:rPr lang="es-ES" sz="1400" dirty="0"/>
              <a:t> </a:t>
            </a:r>
            <a:r>
              <a:rPr lang="es-ES" sz="1400" dirty="0" err="1"/>
              <a:t>culinary</a:t>
            </a:r>
            <a:r>
              <a:rPr lang="es-ES" sz="1400" dirty="0"/>
              <a:t> </a:t>
            </a:r>
            <a:r>
              <a:rPr lang="es-ES" sz="1400" dirty="0" err="1"/>
              <a:t>jewels</a:t>
            </a:r>
            <a:r>
              <a:rPr lang="es-ES" sz="1400" dirty="0"/>
              <a:t>: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Txacoli</a:t>
            </a:r>
            <a:r>
              <a:rPr lang="es-ES" sz="1400" dirty="0"/>
              <a:t>, </a:t>
            </a:r>
            <a:r>
              <a:rPr lang="es-ES" sz="1400" b="1" dirty="0" err="1"/>
              <a:t>signature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drink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Basque</a:t>
            </a:r>
            <a:r>
              <a:rPr lang="es-ES" sz="1400" dirty="0">
                <a:ea typeface="+mn-lt"/>
                <a:cs typeface="+mn-lt"/>
              </a:rPr>
              <a:t> Country, a </a:t>
            </a:r>
            <a:r>
              <a:rPr lang="es-ES" sz="1400" dirty="0" err="1">
                <a:ea typeface="+mn-lt"/>
                <a:cs typeface="+mn-lt"/>
              </a:rPr>
              <a:t>unique</a:t>
            </a:r>
            <a:r>
              <a:rPr lang="es-ES" sz="1400" dirty="0">
                <a:ea typeface="+mn-lt"/>
                <a:cs typeface="+mn-lt"/>
              </a:rPr>
              <a:t> and </a:t>
            </a:r>
            <a:r>
              <a:rPr lang="es-ES" sz="1400" dirty="0" err="1">
                <a:ea typeface="+mn-lt"/>
                <a:cs typeface="+mn-lt"/>
              </a:rPr>
              <a:t>refreshing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white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wine</a:t>
            </a:r>
            <a:r>
              <a:rPr lang="es-ES" sz="1400" dirty="0">
                <a:ea typeface="+mn-lt"/>
                <a:cs typeface="+mn-lt"/>
              </a:rPr>
              <a:t>. After a </a:t>
            </a:r>
            <a:r>
              <a:rPr lang="es-ES" sz="1400" dirty="0" err="1">
                <a:ea typeface="+mn-lt"/>
                <a:cs typeface="+mn-lt"/>
              </a:rPr>
              <a:t>private</a:t>
            </a:r>
            <a:r>
              <a:rPr lang="es-ES" sz="1400" dirty="0">
                <a:ea typeface="+mn-lt"/>
                <a:cs typeface="+mn-lt"/>
              </a:rPr>
              <a:t> tour </a:t>
            </a:r>
            <a:r>
              <a:rPr lang="es-ES" sz="1400" dirty="0" err="1">
                <a:ea typeface="+mn-lt"/>
                <a:cs typeface="+mn-lt"/>
              </a:rPr>
              <a:t>of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cellar and </a:t>
            </a:r>
            <a:r>
              <a:rPr lang="es-ES" sz="1400" dirty="0" err="1">
                <a:ea typeface="+mn-lt"/>
                <a:cs typeface="+mn-lt"/>
              </a:rPr>
              <a:t>some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wine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tasting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we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will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enjoy</a:t>
            </a:r>
            <a:r>
              <a:rPr lang="es-ES" sz="1400" dirty="0">
                <a:ea typeface="+mn-lt"/>
                <a:cs typeface="+mn-lt"/>
              </a:rPr>
              <a:t> a </a:t>
            </a:r>
            <a:r>
              <a:rPr lang="es-ES" sz="1400" dirty="0" err="1">
                <a:ea typeface="+mn-lt"/>
                <a:cs typeface="+mn-lt"/>
              </a:rPr>
              <a:t>wine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pairing</a:t>
            </a:r>
            <a:r>
              <a:rPr lang="es-ES" sz="1400" dirty="0">
                <a:ea typeface="+mn-lt"/>
                <a:cs typeface="+mn-lt"/>
              </a:rPr>
              <a:t> lunch, </a:t>
            </a:r>
            <a:r>
              <a:rPr lang="es-ES" sz="1400" dirty="0" err="1">
                <a:ea typeface="+mn-lt"/>
                <a:cs typeface="+mn-lt"/>
              </a:rPr>
              <a:t>surrounded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by</a:t>
            </a:r>
            <a:r>
              <a:rPr lang="es-ES" sz="1400" dirty="0">
                <a:ea typeface="+mn-lt"/>
                <a:cs typeface="+mn-lt"/>
              </a:rPr>
              <a:t> 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peaceful</a:t>
            </a:r>
            <a:r>
              <a:rPr lang="es-ES" sz="1400" dirty="0">
                <a:ea typeface="+mn-lt"/>
                <a:cs typeface="+mn-lt"/>
              </a:rPr>
              <a:t> </a:t>
            </a:r>
            <a:r>
              <a:rPr lang="es-ES" sz="1400" dirty="0" err="1">
                <a:ea typeface="+mn-lt"/>
                <a:cs typeface="+mn-lt"/>
              </a:rPr>
              <a:t>basque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countryside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landscape</a:t>
            </a:r>
          </a:p>
          <a:p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day</a:t>
            </a:r>
            <a:r>
              <a:rPr lang="es-ES" sz="1400" dirty="0"/>
              <a:t> </a:t>
            </a:r>
            <a:r>
              <a:rPr lang="es-ES" sz="1400" dirty="0" err="1"/>
              <a:t>will</a:t>
            </a:r>
            <a:r>
              <a:rPr lang="es-ES" sz="1400" dirty="0"/>
              <a:t> </a:t>
            </a:r>
            <a:r>
              <a:rPr lang="es-ES" sz="1400" dirty="0" err="1"/>
              <a:t>end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a </a:t>
            </a:r>
            <a:r>
              <a:rPr lang="es-ES" sz="1400" dirty="0" err="1"/>
              <a:t>relaxed</a:t>
            </a:r>
            <a:r>
              <a:rPr lang="es-ES" sz="1400" dirty="0"/>
              <a:t> </a:t>
            </a:r>
            <a:r>
              <a:rPr lang="es-ES" sz="1400" dirty="0" err="1">
                <a:ea typeface="+mn-lt"/>
                <a:cs typeface="+mn-lt"/>
              </a:rPr>
              <a:t>dinner</a:t>
            </a:r>
            <a:r>
              <a:rPr lang="es-ES" sz="1400" dirty="0"/>
              <a:t> </a:t>
            </a:r>
            <a:r>
              <a:rPr lang="es-ES" sz="1400" dirty="0">
                <a:ea typeface="+mn-lt"/>
                <a:cs typeface="+mn-lt"/>
              </a:rPr>
              <a:t>in a </a:t>
            </a:r>
            <a:r>
              <a:rPr lang="es-ES" sz="1400" dirty="0" err="1">
                <a:ea typeface="+mn-lt"/>
                <a:cs typeface="+mn-lt"/>
              </a:rPr>
              <a:t>Traditional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>
                <a:ea typeface="+mn-lt"/>
                <a:cs typeface="+mn-lt"/>
              </a:rPr>
              <a:t>Sidrería (</a:t>
            </a:r>
            <a:r>
              <a:rPr lang="es-ES" sz="1400" b="1" dirty="0" err="1">
                <a:ea typeface="+mn-lt"/>
                <a:cs typeface="+mn-lt"/>
              </a:rPr>
              <a:t>cider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house</a:t>
            </a:r>
            <a:r>
              <a:rPr lang="es-ES" sz="1400" b="1" dirty="0">
                <a:ea typeface="+mn-lt"/>
                <a:cs typeface="+mn-lt"/>
              </a:rPr>
              <a:t>) 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featuring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famous</a:t>
            </a:r>
            <a:r>
              <a:rPr lang="es-ES" sz="1400" dirty="0">
                <a:ea typeface="+mn-lt"/>
                <a:cs typeface="+mn-lt"/>
              </a:rPr>
              <a:t> grilled </a:t>
            </a:r>
            <a:r>
              <a:rPr lang="es-ES" sz="1400" dirty="0" err="1">
                <a:ea typeface="+mn-lt"/>
                <a:cs typeface="+mn-lt"/>
              </a:rPr>
              <a:t>txuleta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steak</a:t>
            </a:r>
            <a:r>
              <a:rPr lang="es-ES" sz="1400" dirty="0">
                <a:ea typeface="+mn-lt"/>
                <a:cs typeface="+mn-lt"/>
              </a:rPr>
              <a:t>, tortilla de bacalao &amp; </a:t>
            </a:r>
            <a:r>
              <a:rPr lang="es-ES" sz="1400" dirty="0" err="1">
                <a:ea typeface="+mn-lt"/>
                <a:cs typeface="+mn-lt"/>
              </a:rPr>
              <a:t>cider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straight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from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the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barrel</a:t>
            </a:r>
            <a:endParaRPr lang="es-ES" sz="1400" dirty="0" err="1"/>
          </a:p>
          <a:p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E29ED7-A267-8A98-5BBD-E892FAD2EA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4741A-2A2C-3272-82F1-37A7DEED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F812A3-EFEA-62F1-259E-6657CB2C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16" r="1971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10B058-324E-968F-6F88-8F0774D3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06" r="9706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4562FE-0465-2C70-569B-5641B3D51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083" b="1108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3FC4D-669B-4921-C025-52550C2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19" y="996614"/>
            <a:ext cx="5493837" cy="1355642"/>
          </a:xfrm>
        </p:spPr>
        <p:txBody>
          <a:bodyPr>
            <a:normAutofit/>
          </a:bodyPr>
          <a:lstStyle/>
          <a:p>
            <a:r>
              <a:rPr lang="es-ES" sz="3100" dirty="0"/>
              <a:t>DAY 3: </a:t>
            </a:r>
            <a:br>
              <a:rPr lang="es-ES" sz="3100" dirty="0">
                <a:ea typeface="+mj-lt"/>
                <a:cs typeface="+mj-lt"/>
              </a:rPr>
            </a:br>
            <a:r>
              <a:rPr lang="es-ES" sz="2400" dirty="0">
                <a:ea typeface="+mj-lt"/>
                <a:cs typeface="+mj-lt"/>
              </a:rPr>
              <a:t>French </a:t>
            </a:r>
            <a:r>
              <a:rPr lang="es-ES" sz="2400" err="1">
                <a:ea typeface="+mj-lt"/>
                <a:cs typeface="+mj-lt"/>
              </a:rPr>
              <a:t>Basque</a:t>
            </a:r>
            <a:r>
              <a:rPr lang="es-ES" sz="2400" dirty="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Coast</a:t>
            </a:r>
            <a:r>
              <a:rPr lang="es-ES" sz="2400" dirty="0">
                <a:ea typeface="+mj-lt"/>
                <a:cs typeface="+mj-lt"/>
              </a:rPr>
              <a:t> &amp; Island Adventure</a:t>
            </a:r>
            <a:endParaRPr lang="es-ES" sz="2400" dirty="0" err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59F8A-96DE-F988-91F7-FF92E805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20" y="2364205"/>
            <a:ext cx="4952416" cy="38772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sz="1400" dirty="0" err="1">
                <a:latin typeface="Aptos"/>
                <a:ea typeface="+mj-ea"/>
                <a:cs typeface="+mj-cs"/>
              </a:rPr>
              <a:t>Today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start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with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an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excursion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to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neighbour</a:t>
            </a:r>
            <a:r>
              <a:rPr lang="es-ES" sz="1400" dirty="0">
                <a:latin typeface="Aptos"/>
                <a:ea typeface="+mj-ea"/>
                <a:cs typeface="+mj-cs"/>
              </a:rPr>
              <a:t> country! 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Within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less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than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one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hour</a:t>
            </a:r>
            <a:r>
              <a:rPr lang="es-ES" sz="1400" dirty="0">
                <a:latin typeface="Aptos"/>
                <a:ea typeface="+mj-ea"/>
                <a:cs typeface="+mj-cs"/>
              </a:rPr>
              <a:t> drive, </a:t>
            </a:r>
            <a:r>
              <a:rPr lang="es-ES" sz="1400" dirty="0" err="1">
                <a:latin typeface="Aptos"/>
                <a:ea typeface="+mj-ea"/>
                <a:cs typeface="+mj-cs"/>
              </a:rPr>
              <a:t>we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reach</a:t>
            </a:r>
            <a:r>
              <a:rPr lang="es-ES" sz="1400" dirty="0">
                <a:latin typeface="Aptos"/>
                <a:ea typeface="+mj-ea"/>
                <a:cs typeface="+mj-cs"/>
              </a:rPr>
              <a:t> Biarritz</a:t>
            </a:r>
            <a:r>
              <a:rPr lang="es-ES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000000"/>
                </a:solidFill>
                <a:ea typeface="+mn-lt"/>
                <a:cs typeface="+mn-lt"/>
              </a:rPr>
              <a:t>also</a:t>
            </a:r>
            <a:r>
              <a:rPr lang="es-E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 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Known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as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"Pearl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of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Basque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Coast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,"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this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glamorous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coastal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town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offers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unique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blend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of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elegance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beauty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and surf culture. Next stop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will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be Saint Jean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luz,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former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Basque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Corsairs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’ capital.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This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small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fishing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village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became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rich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16th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century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from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fishing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whaling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.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Piracy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added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brought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wealth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town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. </a:t>
            </a:r>
          </a:p>
          <a:p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Back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to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Spain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,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our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last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stop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of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excursion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be Hondarribia,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where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we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solidFill>
                  <a:srgbClr val="232323"/>
                </a:solidFill>
                <a:latin typeface="Aptos"/>
                <a:ea typeface="+mj-ea"/>
                <a:cs typeface="+mj-cs"/>
              </a:rPr>
              <a:t>enjoy</a:t>
            </a:r>
            <a:r>
              <a:rPr lang="es-ES" sz="1400" dirty="0">
                <a:solidFill>
                  <a:srgbClr val="232323"/>
                </a:solidFill>
                <a:latin typeface="Aptos"/>
                <a:ea typeface="+mj-ea"/>
                <a:cs typeface="+mj-cs"/>
              </a:rPr>
              <a:t> a </a:t>
            </a:r>
            <a:r>
              <a:rPr lang="es-ES" sz="1400" b="1" dirty="0" err="1">
                <a:solidFill>
                  <a:srgbClr val="232323"/>
                </a:solidFill>
                <a:ea typeface="+mn-lt"/>
                <a:cs typeface="+mn-lt"/>
              </a:rPr>
              <a:t>scenic</a:t>
            </a:r>
            <a:r>
              <a:rPr lang="es-ES" sz="1400" b="1" dirty="0">
                <a:solidFill>
                  <a:srgbClr val="232323"/>
                </a:solidFill>
                <a:ea typeface="+mn-lt"/>
                <a:cs typeface="+mn-lt"/>
              </a:rPr>
              <a:t> lunch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with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seaview</a:t>
            </a:r>
          </a:p>
          <a:p>
            <a:pPr algn="just"/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In San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Sebastian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will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make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most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of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our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afternoon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taking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short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sailing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trip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Santa Clara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island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it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lighthouse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.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For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many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years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Lighthouse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of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Santa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Klara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Island in San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Sebastian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was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empty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abandoned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until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sculptor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Cristina Iglesias,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transformed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restored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its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interior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convert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it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into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startling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sculptural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place.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fused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geological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strata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water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sequences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transport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visitor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an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experience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deep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time.</a:t>
            </a:r>
            <a:endParaRPr lang="es-ES"/>
          </a:p>
          <a:p>
            <a:pPr algn="just"/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For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our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last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night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will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enjoy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gastronomic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dinner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town,in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stylish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venue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with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stunning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bay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views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that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turns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into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nightclub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at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midnight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,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for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those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who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feel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like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having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drink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and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party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their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last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night</a:t>
            </a:r>
            <a:r>
              <a:rPr lang="es-ES" sz="1400" dirty="0">
                <a:solidFill>
                  <a:srgbClr val="232323"/>
                </a:solidFill>
                <a:ea typeface="+mn-lt"/>
                <a:cs typeface="+mn-lt"/>
              </a:rPr>
              <a:t> in </a:t>
            </a:r>
            <a:r>
              <a:rPr lang="es-ES" sz="1400" dirty="0" err="1">
                <a:solidFill>
                  <a:srgbClr val="232323"/>
                </a:solidFill>
                <a:ea typeface="+mn-lt"/>
                <a:cs typeface="+mn-lt"/>
              </a:rPr>
              <a:t>town</a:t>
            </a:r>
            <a:endParaRPr lang="es-ES" sz="1400" dirty="0">
              <a:solidFill>
                <a:srgbClr val="232323"/>
              </a:solidFill>
              <a:ea typeface="+mn-lt"/>
              <a:cs typeface="+mn-lt"/>
            </a:endParaRPr>
          </a:p>
          <a:p>
            <a:endParaRPr lang="es-ES" sz="1400" dirty="0">
              <a:solidFill>
                <a:srgbClr val="232323"/>
              </a:solidFill>
              <a:ea typeface="+mn-lt"/>
              <a:cs typeface="+mn-lt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5834732-6AD0-104F-0746-758EC175D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EE374-5A51-D21D-F427-1FD81F06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grupo de personas caminando en la calle de una ciudad&#10;&#10;El contenido generado por inteligencia artificial puede ser incorrecto.">
            <a:extLst>
              <a:ext uri="{FF2B5EF4-FFF2-40B4-BE49-F238E27FC236}">
                <a16:creationId xmlns:a16="http://schemas.microsoft.com/office/drawing/2014/main" id="{938FE8A6-9E91-CAF5-17E6-284B5460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08" r="14108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 descr="Una montaña con vista al mar&#10;&#10;El contenido generado por inteligencia artificial puede ser incorrecto.">
            <a:extLst>
              <a:ext uri="{FF2B5EF4-FFF2-40B4-BE49-F238E27FC236}">
                <a16:creationId xmlns:a16="http://schemas.microsoft.com/office/drawing/2014/main" id="{B9E68131-5925-4428-92C2-A2A2DD017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01" b="1430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n 5" descr="Una recámara con una cama y una ventana&#10;&#10;El contenido generado por inteligencia artificial puede ser incorrecto.">
            <a:extLst>
              <a:ext uri="{FF2B5EF4-FFF2-40B4-BE49-F238E27FC236}">
                <a16:creationId xmlns:a16="http://schemas.microsoft.com/office/drawing/2014/main" id="{5C1B3F0E-6CB5-1974-1CA5-1B4D3D03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95" b="13695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CE6CC-D955-3D4D-CF9B-EC332FEE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7" y="886326"/>
            <a:ext cx="4922338" cy="1325563"/>
          </a:xfrm>
        </p:spPr>
        <p:txBody>
          <a:bodyPr>
            <a:normAutofit/>
          </a:bodyPr>
          <a:lstStyle/>
          <a:p>
            <a:r>
              <a:rPr lang="es-ES" sz="3400" dirty="0"/>
              <a:t>DAY 4: </a:t>
            </a:r>
            <a:br>
              <a:rPr lang="es-ES" sz="3400" dirty="0">
                <a:ea typeface="+mj-lt"/>
                <a:cs typeface="+mj-lt"/>
              </a:rPr>
            </a:br>
            <a:r>
              <a:rPr lang="es-ES" sz="2400" dirty="0">
                <a:ea typeface="+mj-lt"/>
                <a:cs typeface="+mj-lt"/>
              </a:rPr>
              <a:t>Adventure and </a:t>
            </a:r>
            <a:r>
              <a:rPr lang="es-ES" sz="2400" dirty="0" err="1">
                <a:ea typeface="+mj-lt"/>
                <a:cs typeface="+mj-lt"/>
              </a:rPr>
              <a:t>departure</a:t>
            </a:r>
            <a:endParaRPr lang="es-E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9133D-BED0-ADA5-9BE5-E01286D6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dirty="0" err="1">
                <a:latin typeface="Aptos"/>
                <a:ea typeface="+mj-ea"/>
                <a:cs typeface="+mj-cs"/>
              </a:rPr>
              <a:t>We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make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to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most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of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our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last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hours</a:t>
            </a:r>
            <a:r>
              <a:rPr lang="es-ES" sz="1400" dirty="0">
                <a:latin typeface="Aptos"/>
                <a:ea typeface="+mj-ea"/>
                <a:cs typeface="+mj-cs"/>
              </a:rPr>
              <a:t> in San </a:t>
            </a:r>
            <a:r>
              <a:rPr lang="es-ES" sz="1400" dirty="0" err="1">
                <a:latin typeface="Aptos"/>
                <a:ea typeface="+mj-ea"/>
                <a:cs typeface="+mj-cs"/>
              </a:rPr>
              <a:t>Sebastian</a:t>
            </a:r>
            <a:r>
              <a:rPr lang="es-ES" sz="1400" dirty="0">
                <a:latin typeface="Aptos"/>
                <a:ea typeface="+mj-ea"/>
                <a:cs typeface="+mj-cs"/>
              </a:rPr>
              <a:t>, </a:t>
            </a:r>
            <a:r>
              <a:rPr lang="es-ES" sz="1400" dirty="0" err="1">
                <a:latin typeface="Aptos"/>
                <a:ea typeface="+mj-ea"/>
                <a:cs typeface="+mj-cs"/>
              </a:rPr>
              <a:t>heading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for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an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early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morning</a:t>
            </a:r>
            <a:r>
              <a:rPr lang="es-ES" sz="1400" dirty="0">
                <a:latin typeface="Aptos"/>
                <a:ea typeface="+mj-ea"/>
                <a:cs typeface="+mj-cs"/>
              </a:rPr>
              <a:t> 3hrs </a:t>
            </a:r>
            <a:r>
              <a:rPr lang="es-ES" sz="1400" dirty="0" err="1">
                <a:latin typeface="Aptos"/>
                <a:ea typeface="+mj-ea"/>
                <a:cs typeface="+mj-cs"/>
              </a:rPr>
              <a:t>Hiking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adventure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along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the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coastal</a:t>
            </a:r>
            <a:r>
              <a:rPr lang="es-ES" sz="1400" b="1" dirty="0">
                <a:ea typeface="+mn-lt"/>
                <a:cs typeface="+mn-lt"/>
              </a:rPr>
              <a:t> </a:t>
            </a:r>
            <a:r>
              <a:rPr lang="es-ES" sz="1400" b="1" dirty="0" err="1">
                <a:ea typeface="+mn-lt"/>
                <a:cs typeface="+mn-lt"/>
              </a:rPr>
              <a:t>cliffs</a:t>
            </a:r>
            <a:r>
              <a:rPr lang="es-ES" sz="1400" dirty="0">
                <a:ea typeface="+mn-lt"/>
                <a:cs typeface="+mn-lt"/>
              </a:rPr>
              <a:t>, </a:t>
            </a:r>
            <a:r>
              <a:rPr lang="es-ES" sz="1400" dirty="0" err="1">
                <a:ea typeface="+mn-lt"/>
                <a:cs typeface="+mn-lt"/>
              </a:rPr>
              <a:t>offering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breathtaking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dirty="0" err="1">
                <a:ea typeface="+mn-lt"/>
                <a:cs typeface="+mn-lt"/>
              </a:rPr>
              <a:t>scenery</a:t>
            </a:r>
            <a:endParaRPr lang="es-ES" sz="1400" dirty="0" err="1">
              <a:latin typeface="Aptos"/>
              <a:ea typeface="+mj-ea"/>
              <a:cs typeface="+mj-cs"/>
            </a:endParaRPr>
          </a:p>
          <a:p>
            <a:r>
              <a:rPr lang="es-ES" sz="1400" dirty="0">
                <a:latin typeface="Aptos"/>
                <a:ea typeface="+mj-ea"/>
                <a:cs typeface="+mj-cs"/>
              </a:rPr>
              <a:t>Back </a:t>
            </a:r>
            <a:r>
              <a:rPr lang="es-ES" sz="1400" dirty="0" err="1">
                <a:latin typeface="Aptos"/>
                <a:ea typeface="+mj-ea"/>
                <a:cs typeface="+mj-cs"/>
              </a:rPr>
              <a:t>to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hotel, </a:t>
            </a:r>
            <a:r>
              <a:rPr lang="es-ES" sz="1400" dirty="0" err="1">
                <a:latin typeface="Aptos"/>
                <a:ea typeface="+mj-ea"/>
                <a:cs typeface="+mj-cs"/>
              </a:rPr>
              <a:t>we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will</a:t>
            </a:r>
            <a:r>
              <a:rPr lang="es-ES" sz="1400" dirty="0">
                <a:latin typeface="Aptos"/>
                <a:ea typeface="+mj-ea"/>
                <a:cs typeface="+mj-cs"/>
              </a:rPr>
              <a:t> be </a:t>
            </a:r>
            <a:r>
              <a:rPr lang="es-ES" sz="1400" dirty="0" err="1">
                <a:latin typeface="Aptos"/>
                <a:ea typeface="+mj-ea"/>
                <a:cs typeface="+mj-cs"/>
              </a:rPr>
              <a:t>just</a:t>
            </a:r>
            <a:r>
              <a:rPr lang="es-ES" sz="1400" dirty="0">
                <a:latin typeface="Aptos"/>
                <a:ea typeface="+mj-ea"/>
                <a:cs typeface="+mj-cs"/>
              </a:rPr>
              <a:t> in time </a:t>
            </a:r>
            <a:r>
              <a:rPr lang="es-ES" sz="1400" dirty="0" err="1">
                <a:latin typeface="Aptos"/>
                <a:ea typeface="+mj-ea"/>
                <a:cs typeface="+mj-cs"/>
              </a:rPr>
              <a:t>for</a:t>
            </a:r>
            <a:r>
              <a:rPr lang="es-ES" sz="1400" dirty="0">
                <a:latin typeface="Aptos"/>
                <a:ea typeface="+mj-ea"/>
                <a:cs typeface="+mj-cs"/>
              </a:rPr>
              <a:t> a </a:t>
            </a:r>
            <a:r>
              <a:rPr lang="es-ES" sz="1400" dirty="0" err="1">
                <a:latin typeface="Aptos"/>
                <a:ea typeface="+mj-ea"/>
                <a:cs typeface="+mj-cs"/>
              </a:rPr>
              <a:t>quick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shower</a:t>
            </a:r>
            <a:r>
              <a:rPr lang="es-ES" sz="1400" dirty="0">
                <a:latin typeface="Aptos"/>
                <a:ea typeface="+mj-ea"/>
                <a:cs typeface="+mj-cs"/>
              </a:rPr>
              <a:t> and </a:t>
            </a:r>
            <a:r>
              <a:rPr lang="es-ES" sz="1400" dirty="0" err="1">
                <a:latin typeface="Aptos"/>
                <a:ea typeface="+mj-ea"/>
                <a:cs typeface="+mj-cs"/>
              </a:rPr>
              <a:t>check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out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before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leaving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for</a:t>
            </a:r>
            <a:r>
              <a:rPr lang="es-ES" sz="1400" dirty="0">
                <a:latin typeface="Aptos"/>
                <a:ea typeface="+mj-ea"/>
                <a:cs typeface="+mj-cs"/>
              </a:rPr>
              <a:t> a </a:t>
            </a:r>
            <a:r>
              <a:rPr lang="es-ES" sz="1400" dirty="0" err="1">
                <a:latin typeface="Aptos"/>
                <a:ea typeface="+mj-ea"/>
                <a:cs typeface="+mj-cs"/>
              </a:rPr>
              <a:t>nice</a:t>
            </a:r>
            <a:r>
              <a:rPr lang="es-ES" sz="1400" dirty="0">
                <a:latin typeface="Aptos"/>
                <a:ea typeface="+mj-ea"/>
                <a:cs typeface="+mj-cs"/>
              </a:rPr>
              <a:t> and </a:t>
            </a:r>
            <a:r>
              <a:rPr lang="es-ES" sz="1400" dirty="0" err="1">
                <a:latin typeface="Aptos"/>
                <a:ea typeface="+mj-ea"/>
                <a:cs typeface="+mj-cs"/>
              </a:rPr>
              <a:t>restoring</a:t>
            </a:r>
            <a:r>
              <a:rPr lang="es-ES" sz="1400" dirty="0">
                <a:latin typeface="Aptos"/>
                <a:ea typeface="+mj-ea"/>
                <a:cs typeface="+mj-cs"/>
              </a:rPr>
              <a:t>  </a:t>
            </a:r>
            <a:r>
              <a:rPr lang="es-ES" sz="1400" dirty="0" err="1">
                <a:ea typeface="+mn-lt"/>
                <a:cs typeface="+mn-lt"/>
              </a:rPr>
              <a:t>Farewell</a:t>
            </a:r>
            <a:r>
              <a:rPr lang="es-ES" sz="1400" dirty="0">
                <a:ea typeface="+mn-lt"/>
                <a:cs typeface="+mn-lt"/>
              </a:rPr>
              <a:t> </a:t>
            </a:r>
            <a:r>
              <a:rPr lang="es-ES" sz="1400" b="1" dirty="0">
                <a:ea typeface="+mn-lt"/>
                <a:cs typeface="+mn-lt"/>
              </a:rPr>
              <a:t>lunch in</a:t>
            </a:r>
            <a:r>
              <a:rPr lang="es-ES" sz="1400" dirty="0">
                <a:ea typeface="+mn-lt"/>
                <a:cs typeface="+mn-lt"/>
              </a:rPr>
              <a:t> local favorite restaurant.</a:t>
            </a:r>
            <a:endParaRPr lang="es-ES" sz="1400" dirty="0">
              <a:latin typeface="Aptos"/>
              <a:ea typeface="+mj-ea"/>
              <a:cs typeface="+mj-cs"/>
            </a:endParaRPr>
          </a:p>
          <a:p>
            <a:r>
              <a:rPr lang="es-ES" sz="1400" dirty="0">
                <a:latin typeface="Aptos"/>
                <a:ea typeface="+mj-ea"/>
                <a:cs typeface="+mj-cs"/>
              </a:rPr>
              <a:t>Transfer </a:t>
            </a:r>
            <a:r>
              <a:rPr lang="es-ES" sz="1400" dirty="0" err="1">
                <a:latin typeface="Aptos"/>
                <a:ea typeface="+mj-ea"/>
                <a:cs typeface="+mj-cs"/>
              </a:rPr>
              <a:t>from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restaurant </a:t>
            </a:r>
            <a:r>
              <a:rPr lang="es-ES" sz="1400" dirty="0" err="1">
                <a:latin typeface="Aptos"/>
                <a:ea typeface="+mj-ea"/>
                <a:cs typeface="+mj-cs"/>
              </a:rPr>
              <a:t>to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the</a:t>
            </a:r>
            <a:r>
              <a:rPr lang="es-ES" sz="1400" dirty="0">
                <a:latin typeface="Aptos"/>
                <a:ea typeface="+mj-ea"/>
                <a:cs typeface="+mj-cs"/>
              </a:rPr>
              <a:t> </a:t>
            </a:r>
            <a:r>
              <a:rPr lang="es-ES" sz="1400" dirty="0" err="1">
                <a:latin typeface="Aptos"/>
                <a:ea typeface="+mj-ea"/>
                <a:cs typeface="+mj-cs"/>
              </a:rPr>
              <a:t>airport</a:t>
            </a:r>
            <a:endParaRPr lang="es-ES" sz="1400" dirty="0">
              <a:latin typeface="Aptos"/>
              <a:ea typeface="+mj-ea"/>
              <a:cs typeface="+mj-cs"/>
            </a:endParaRPr>
          </a:p>
          <a:p>
            <a:pPr marL="0" indent="0">
              <a:buNone/>
            </a:pPr>
            <a:endParaRPr lang="es-ES" sz="1400" dirty="0">
              <a:latin typeface="Aptos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2000" b="1" i="1" dirty="0">
                <a:latin typeface="+mj-lt"/>
                <a:ea typeface="+mj-ea"/>
                <a:cs typeface="+mj-cs"/>
              </a:rPr>
              <a:t>Tell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us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about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project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and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we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will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discuss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the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best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options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for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event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,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according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to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budget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and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special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 </a:t>
            </a:r>
            <a:r>
              <a:rPr lang="es-ES" sz="2000" b="1" i="1" dirty="0" err="1">
                <a:latin typeface="+mj-lt"/>
                <a:ea typeface="+mj-ea"/>
                <a:cs typeface="+mj-cs"/>
              </a:rPr>
              <a:t>needs</a:t>
            </a:r>
            <a:r>
              <a:rPr lang="es-ES" sz="2000" b="1" i="1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6E5449B-6868-C350-9A6D-7B1653BBC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22622-df10-41ab-86e4-38ca38584ef9">
      <Value>12</Value>
      <Value>8</Value>
      <Value>5</Value>
    </TaxCatchAll>
    <b6d4215ff38c4f03b8512b47c2eaba97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Comercializacion</TermName>
          <TermId xmlns="http://schemas.microsoft.com/office/infopath/2007/PartnerControls">62e1a7c6-a74c-4b93-b089-909c0f87b1bc</TermId>
        </TermInfo>
      </Terms>
    </b6d4215ff38c4f03b8512b47c2eaba97>
    <e80b660e2dd849a49a61605927ea6aa3 xmlns="e5e22622-df10-41ab-86e4-38ca38584ef9">
      <Terms xmlns="http://schemas.microsoft.com/office/infopath/2007/PartnerControls"/>
    </e80b660e2dd849a49a61605927ea6aa3>
    <b0a0fe5d8dcb4f4aa4a7ac27fbc6466f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ALO DMC</TermName>
          <TermId xmlns="http://schemas.microsoft.com/office/infopath/2007/PartnerControls">162fa7f2-da7e-4972-917f-46f86e78974e</TermId>
        </TermInfo>
      </Terms>
    </b0a0fe5d8dcb4f4aa4a7ac27fbc6466f>
    <g5845fa0aba04d629252e026cef96166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España</TermName>
          <TermId xmlns="http://schemas.microsoft.com/office/infopath/2007/PartnerControls">523b487b-7acb-4e0f-8a8f-ce8555fc812e</TermId>
        </TermInfo>
      </Terms>
    </g5845fa0aba04d629252e026cef9616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607a150-1558-4547-a908-840f31949ccd" ContentTypeId="0x0101009F0FEB99DF33AA42B94EA6795FFAC05E" PreviousValue="false" LastSyncTimeStamp="2024-09-12T10:52:44.58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s VB" ma:contentTypeID="0x0101009F0FEB99DF33AA42B94EA6795FFAC05E00E1ED08B0CA023240ABB39A7C3BF96529" ma:contentTypeVersion="4" ma:contentTypeDescription="" ma:contentTypeScope="" ma:versionID="21c8dbc36b28edff135542cbec4ed25c">
  <xsd:schema xmlns:xsd="http://www.w3.org/2001/XMLSchema" xmlns:xs="http://www.w3.org/2001/XMLSchema" xmlns:p="http://schemas.microsoft.com/office/2006/metadata/properties" xmlns:ns2="e5e22622-df10-41ab-86e4-38ca38584ef9" targetNamespace="http://schemas.microsoft.com/office/2006/metadata/properties" ma:root="true" ma:fieldsID="c403ee17e1c7852d5c8c627391932cff" ns2:_="">
    <xsd:import namespace="e5e22622-df10-41ab-86e4-38ca38584ef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0a0fe5d8dcb4f4aa4a7ac27fbc6466f" minOccurs="0"/>
                <xsd:element ref="ns2:g5845fa0aba04d629252e026cef96166" minOccurs="0"/>
                <xsd:element ref="ns2:e80b660e2dd849a49a61605927ea6aa3" minOccurs="0"/>
                <xsd:element ref="ns2:b6d4215ff38c4f03b8512b47c2eaba9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622-df10-41ab-86e4-38ca38584ef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302c929-3e53-4412-9be6-c0144a768996}" ma:internalName="TaxCatchAll" ma:showField="CatchAllData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302c929-3e53-4412-9be6-c0144a768996}" ma:internalName="TaxCatchAllLabel" ma:readOnly="true" ma:showField="CatchAllDataLabel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0fe5d8dcb4f4aa4a7ac27fbc6466f" ma:index="10" nillable="true" ma:taxonomy="true" ma:internalName="b0a0fe5d8dcb4f4aa4a7ac27fbc6466f" ma:taxonomyFieldName="VB_Departamento" ma:displayName="Departamento" ma:default="" ma:fieldId="{b0a0fe5d-8dcb-4f4a-a4a7-ac27fbc6466f}" ma:sspId="7607a150-1558-4547-a908-840f31949ccd" ma:termSetId="a4fe8f78-b578-4cc6-b288-1766769143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845fa0aba04d629252e026cef96166" ma:index="12" nillable="true" ma:taxonomy="true" ma:internalName="g5845fa0aba04d629252e026cef96166" ma:taxonomyFieldName="VB_Pais" ma:displayName="Pais" ma:default="" ma:fieldId="{05845fa0-aba0-4d62-9252-e026cef96166}" ma:sspId="7607a150-1558-4547-a908-840f31949ccd" ma:termSetId="e1302a6c-4301-4b80-9ebe-bc258be1a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b660e2dd849a49a61605927ea6aa3" ma:index="14" nillable="true" ma:taxonomy="true" ma:internalName="e80b660e2dd849a49a61605927ea6aa3" ma:taxonomyFieldName="VB_Tipo_de_Documento" ma:displayName="VB_Tipo_de_Documento" ma:default="" ma:fieldId="{e80b660e-2dd8-49a4-9a61-605927ea6aa3}" ma:sspId="7607a150-1558-4547-a908-840f31949ccd" ma:termSetId="f5f0ad63-6109-4bfe-90b3-d0d831a424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4215ff38c4f03b8512b47c2eaba97" ma:index="16" nillable="true" ma:taxonomy="true" ma:internalName="b6d4215ff38c4f03b8512b47c2eaba97" ma:taxonomyFieldName="VB_Subsitio" ma:displayName="Subsitio" ma:default="" ma:fieldId="{b6d4215f-f38c-4f03-b851-2b47c2eaba97}" ma:sspId="7607a150-1558-4547-a908-840f31949ccd" ma:termSetId="a7e93854-1532-491a-9293-7c7f293c16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0E3B4-5960-4159-B239-004C6E5DD6F2}">
  <ds:schemaRefs>
    <ds:schemaRef ds:uri="e5e22622-df10-41ab-86e4-38ca38584ef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F3F1AE-613C-474A-BD7D-D32F4DBD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B19C1-56FA-49AF-8F97-78F50E0866B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831F34-4FC5-4688-AD62-58D75B24B9E2}">
  <ds:schemaRefs>
    <ds:schemaRef ds:uri="e5e22622-df10-41ab-86e4-38ca38584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PowerPoint Presentation</vt:lpstr>
      <vt:lpstr>DAY 1:  Arrival &amp; Gastronomic Welcome!</vt:lpstr>
      <vt:lpstr>DAY 2:  Basque Tradition – Cheese, Wine &amp; sidrería experience</vt:lpstr>
      <vt:lpstr>DAY 3:  French Basque Coast &amp; Island Adventure</vt:lpstr>
      <vt:lpstr>DAY 4:  Adventure and departure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1083</cp:revision>
  <dcterms:created xsi:type="dcterms:W3CDTF">2025-01-30T09:45:45Z</dcterms:created>
  <dcterms:modified xsi:type="dcterms:W3CDTF">2025-02-24T10:05:49Z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_Subsitio">
    <vt:lpwstr>8;#Comercializacion|62e1a7c6-a74c-4b93-b089-909c0f87b1bc</vt:lpwstr>
  </property>
  <property fmtid="{D5CDD505-2E9C-101B-9397-08002B2CF9AE}" pid="3" name="VB_Pais">
    <vt:lpwstr>5;#España|523b487b-7acb-4e0f-8a8f-ce8555fc812e</vt:lpwstr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ContentTypeId">
    <vt:lpwstr>0x0101009F0FEB99DF33AA42B94EA6795FFAC05E00E1ED08B0CA023240ABB39A7C3BF96529</vt:lpwstr>
  </property>
  <property fmtid="{D5CDD505-2E9C-101B-9397-08002B2CF9AE}" pid="7" name="VB_Tipo_de_Documento">
    <vt:lpwstr/>
  </property>
  <property fmtid="{D5CDD505-2E9C-101B-9397-08002B2CF9AE}" pid="8" name="VB_Departamento">
    <vt:lpwstr>12;#ALO DMC|162fa7f2-da7e-4972-917f-46f86e78974e</vt:lpwstr>
  </property>
</Properties>
</file>